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Arial Narrow" panose="020B0606020202030204" pitchFamily="34" charset="0"/>
      <p:regular r:id="rId18"/>
      <p:bold r:id="rId19"/>
      <p:italic r:id="rId20"/>
      <p:boldItalic r:id="rId21"/>
    </p:embeddedFont>
    <p:embeddedFont>
      <p:font typeface="Open Sans Light" panose="020B0306030504020204" pitchFamily="3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hFILbEHCKp04C0tcaqsR4F3tSmr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4" name="Google Shape;27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41c4914e5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g341c4914e58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g341c4914e58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0" name="Google Shape;31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27" name="Google Shape;127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40" name="Google Shape;14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1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1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1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1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1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1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1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7" name="Google Shape;47;p1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1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1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1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1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1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3" name="Google Shape;63;p20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0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0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0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0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0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0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5" name="Google Shape;75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86" name="Google Shape;86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00" name="Google Shape;100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14" name="Google Shape;114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doi.org/10.3390/rs14246251" TargetMode="Externa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US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	How to conduct a Remote Sensing case study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Calibri"/>
              <a:buNone/>
            </a:pPr>
            <a:br>
              <a:rPr lang="en-US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b) Selecting </a:t>
            </a:r>
            <a:r>
              <a:rPr lang="en-US" sz="2700" b="1"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ata for a Remote Sensing case study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0838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0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can ancillary data enhance our case study?</a:t>
            </a:r>
            <a:endParaRPr/>
          </a:p>
        </p:txBody>
      </p:sp>
      <p:pic>
        <p:nvPicPr>
          <p:cNvPr id="278" name="Google Shape;278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10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81" name="Google Shape;281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10"/>
          <p:cNvSpPr txBox="1"/>
          <p:nvPr/>
        </p:nvSpPr>
        <p:spPr>
          <a:xfrm>
            <a:off x="1621971" y="2849638"/>
            <a:ext cx="95106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Ancillary data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NDVI maps show vegetation loss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Adding land cover data differentiates natural forests from plantations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Road network data helps identify areas of illegal logging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Administrative boundaries allow impact assessment at national or district levels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 field data validates accuracy of NDVI-based deforestation estimates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83" name="Google Shape;283;p10"/>
          <p:cNvSpPr/>
          <p:nvPr/>
        </p:nvSpPr>
        <p:spPr>
          <a:xfrm>
            <a:off x="1751100" y="1366050"/>
            <a:ext cx="8770500" cy="10890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Case study from last session: Monitoring vegetation in east Africa</a:t>
            </a:r>
            <a:endParaRPr sz="28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1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can ancillary data enhance your case study?</a:t>
            </a:r>
            <a:endParaRPr/>
          </a:p>
        </p:txBody>
      </p:sp>
      <p:pic>
        <p:nvPicPr>
          <p:cNvPr id="290" name="Google Shape;290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1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93" name="Google Shape;293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1"/>
          <p:cNvSpPr/>
          <p:nvPr/>
        </p:nvSpPr>
        <p:spPr>
          <a:xfrm>
            <a:off x="2035699" y="1829771"/>
            <a:ext cx="8797200" cy="14277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Think of examples of ancillary data that you can use to enhance your remote sensing case study idea from the last session!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5" name="Google Shape;295;p11"/>
          <p:cNvSpPr txBox="1"/>
          <p:nvPr/>
        </p:nvSpPr>
        <p:spPr>
          <a:xfrm>
            <a:off x="2738358" y="3633480"/>
            <a:ext cx="72297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Let’s get started:</a:t>
            </a:r>
            <a:endParaRPr sz="24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Within the next 20 minutes, </a:t>
            </a:r>
            <a:r>
              <a:rPr lang="en-US" sz="2400" b="1">
                <a:latin typeface="Arial Narrow"/>
                <a:ea typeface="Arial Narrow"/>
                <a:cs typeface="Arial Narrow"/>
                <a:sym typeface="Arial Narrow"/>
              </a:rPr>
              <a:t>find at least two different ancillary dataset</a:t>
            </a:r>
            <a:r>
              <a:rPr lang="en-US" sz="2400">
                <a:latin typeface="Arial Narrow"/>
                <a:ea typeface="Arial Narrow"/>
                <a:cs typeface="Arial Narrow"/>
                <a:sym typeface="Arial Narrow"/>
              </a:rPr>
              <a:t> that you will integrate in your case study</a:t>
            </a:r>
            <a:r>
              <a:rPr lang="en-US" sz="240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!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SzPts val="2400"/>
              <a:buFont typeface="Arial Narrow"/>
              <a:buChar char="•"/>
            </a:pPr>
            <a:r>
              <a:rPr lang="en-US" sz="2400">
                <a:latin typeface="Arial Narrow"/>
                <a:ea typeface="Arial Narrow"/>
                <a:cs typeface="Arial Narrow"/>
                <a:sym typeface="Arial Narrow"/>
              </a:rPr>
              <a:t>Start by defining </a:t>
            </a:r>
            <a:r>
              <a:rPr lang="en-US" sz="2400" b="1">
                <a:latin typeface="Arial Narrow"/>
                <a:ea typeface="Arial Narrow"/>
                <a:cs typeface="Arial Narrow"/>
                <a:sym typeface="Arial Narrow"/>
              </a:rPr>
              <a:t>key words </a:t>
            </a:r>
            <a:r>
              <a:rPr lang="en-US" sz="2400">
                <a:latin typeface="Arial Narrow"/>
                <a:ea typeface="Arial Narrow"/>
                <a:cs typeface="Arial Narrow"/>
                <a:sym typeface="Arial Narrow"/>
              </a:rPr>
              <a:t>for your search</a:t>
            </a:r>
            <a:endParaRPr sz="2400"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41c4914e58_0_1"/>
          <p:cNvSpPr txBox="1"/>
          <p:nvPr/>
        </p:nvSpPr>
        <p:spPr>
          <a:xfrm>
            <a:off x="2174225" y="-26306"/>
            <a:ext cx="85203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can ancillary data enhance your case study?</a:t>
            </a:r>
            <a:endParaRPr/>
          </a:p>
        </p:txBody>
      </p:sp>
      <p:pic>
        <p:nvPicPr>
          <p:cNvPr id="302" name="Google Shape;302;g341c4914e58_0_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341c4914e58_0_1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g341c4914e58_0_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305" name="Google Shape;305;g341c4914e58_0_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341c4914e58_0_1"/>
          <p:cNvSpPr/>
          <p:nvPr/>
        </p:nvSpPr>
        <p:spPr>
          <a:xfrm>
            <a:off x="2035699" y="1829771"/>
            <a:ext cx="8797200" cy="14277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Think of examples of ancillary data that you can use to enhance your remote sensing case study idea from the last session!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7" name="Google Shape;307;g341c4914e58_0_1"/>
          <p:cNvSpPr txBox="1"/>
          <p:nvPr/>
        </p:nvSpPr>
        <p:spPr>
          <a:xfrm>
            <a:off x="2757858" y="3939305"/>
            <a:ext cx="72297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latin typeface="Arial Narrow"/>
                <a:ea typeface="Arial Narrow"/>
                <a:cs typeface="Arial Narrow"/>
                <a:sym typeface="Arial Narrow"/>
              </a:rPr>
              <a:t>Please present your ancillary datasets that you will use within your remote sensing case study on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1-3 slides in powerpoint.</a:t>
            </a:r>
            <a:endParaRPr sz="2400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1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/>
              <a:t>–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E1b Selecting Data for a Remote Sensing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316" name="Google Shape;316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12"/>
          <p:cNvSpPr txBox="1"/>
          <p:nvPr/>
        </p:nvSpPr>
        <p:spPr>
          <a:xfrm>
            <a:off x="1154676" y="1350622"/>
            <a:ext cx="9884476" cy="489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sensing case studies require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more than just satellite data!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Ancillary data (especially vector data)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enhances analysis, validation, and interpretation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Land-use, roads, elevation, and in situ data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provide critical context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 quality, resolution, and compatibility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are key challenges to address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multiple data sources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improves reliability and insights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18" name="Google Shape;318;p12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3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6" name="Google Shape;326;p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a Remote Sensing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328" name="Google Shape;328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13"/>
          <p:cNvSpPr txBox="1"/>
          <p:nvPr/>
        </p:nvSpPr>
        <p:spPr>
          <a:xfrm>
            <a:off x="807462" y="1116695"/>
            <a:ext cx="11271826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Wingate, V. R., Akinyemi, F. O., Iheaturu, C. J., &amp; Speranza, C. I. (2022).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remote sensing-based inventory of West Africa tropical forest patches: A basis for enhancing their conservation and sustainable use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Remote Sensing, 14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(24), 6251. </a:t>
            </a:r>
            <a:r>
              <a:rPr lang="en-U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https://doi.org/10.3390/rs14246251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4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14"/>
          <p:cNvSpPr txBox="1"/>
          <p:nvPr/>
        </p:nvSpPr>
        <p:spPr>
          <a:xfrm>
            <a:off x="1259149" y="4087500"/>
            <a:ext cx="45573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36" name="Google Shape;33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grpSp>
        <p:nvGrpSpPr>
          <p:cNvPr id="337" name="Google Shape;337;p14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38" name="Google Shape;338;p14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14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40" name="Google Shape;340;p14"/>
          <p:cNvPicPr preferRelativeResize="0"/>
          <p:nvPr/>
        </p:nvPicPr>
        <p:blipFill rotWithShape="1">
          <a:blip r:embed="rId5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1" name="Google Shape;341;p14"/>
          <p:cNvGrpSpPr/>
          <p:nvPr/>
        </p:nvGrpSpPr>
        <p:grpSpPr>
          <a:xfrm>
            <a:off x="1259143" y="5829778"/>
            <a:ext cx="9855759" cy="749899"/>
            <a:chOff x="1098931" y="5326428"/>
            <a:chExt cx="9855759" cy="749899"/>
          </a:xfrm>
        </p:grpSpPr>
        <p:grpSp>
          <p:nvGrpSpPr>
            <p:cNvPr id="342" name="Google Shape;342;p14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343" name="Google Shape;343;p14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4" name="Google Shape;344;p14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5" name="Google Shape;345;p14" descr="Ein Bild, das Schwarz, Dunkelheit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6" name="Google Shape;346;p14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9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7" name="Google Shape;347;p14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10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48" name="Google Shape;348;p14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11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49" name="Google Shape;349;p14" descr="KNUST Logo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587605" y="1975455"/>
            <a:ext cx="95121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why data selection is crucial for remote sensing studies</a:t>
            </a:r>
            <a:endParaRPr/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71450" marR="0" lvl="0" indent="-177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Differentiate between primary satellite data and ancillary data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Identify key sources for obtaining ancillary data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data selection matters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1841605" y="2326217"/>
            <a:ext cx="9512100" cy="42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Selecting the right datasets impacts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– Poor-quality or missing data weakens results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Interpretability – More context = better understanding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Comparability – Allows for multi-source validation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For Example: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 Sentinel-2 NDVI map alone shows vegetation health.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Adding land-use data reveals whether changes are due to agriculture, deforestation, or urban expansion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1980907" y="1118101"/>
            <a:ext cx="8228681" cy="931707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 case study is only as good as the data behind it!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Primary vs. Ancillary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200" name="Google Shape;200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"/>
          <p:cNvSpPr txBox="1"/>
          <p:nvPr/>
        </p:nvSpPr>
        <p:spPr>
          <a:xfrm>
            <a:off x="1307496" y="1718734"/>
            <a:ext cx="10284600" cy="34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Primary data (Satellite imagery)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main remote sensing dataset (e.g., Sentinel-2, Landsat)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Provides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and spatial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information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Useful for vegetation analysis, land cover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change, and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water monitoring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Ancillary data (Supporting data)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Additional data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improving context and accuracy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Often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 (points, lines, polygons)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but can also include tabular or raster data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answer the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behind observed patterns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5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 using primary and ancillary data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211" name="Google Shape;211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5"/>
          <p:cNvSpPr txBox="1"/>
          <p:nvPr/>
        </p:nvSpPr>
        <p:spPr>
          <a:xfrm>
            <a:off x="835782" y="1416353"/>
            <a:ext cx="49869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Primary data (Satellite imagery)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Provides the background of the image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Visualises the study area (forest/no forest)</a:t>
            </a:r>
            <a:endParaRPr/>
          </a:p>
          <a:p>
            <a:pPr marL="45720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Ancillary data (Supporting data)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Vector Data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Highlights where forest patches are located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Used for comprehensiveness</a:t>
            </a:r>
            <a:endParaRPr/>
          </a:p>
        </p:txBody>
      </p:sp>
      <p:pic>
        <p:nvPicPr>
          <p:cNvPr id="213" name="Google Shape;213;p5" descr="Ein Bild, das Karte, Text, Atlas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48489" y="1291230"/>
            <a:ext cx="6061226" cy="4285796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5"/>
          <p:cNvSpPr txBox="1"/>
          <p:nvPr/>
        </p:nvSpPr>
        <p:spPr>
          <a:xfrm>
            <a:off x="5822675" y="5502588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(Wingate et al. 2022)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types of ancillary data</a:t>
            </a:r>
            <a:endParaRPr/>
          </a:p>
        </p:txBody>
      </p:sp>
      <p:pic>
        <p:nvPicPr>
          <p:cNvPr id="221" name="Google Shape;221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6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224" name="Google Shape;224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6"/>
          <p:cNvSpPr/>
          <p:nvPr/>
        </p:nvSpPr>
        <p:spPr>
          <a:xfrm>
            <a:off x="1273336" y="1384195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1)    Administrative boundaries</a:t>
            </a:r>
            <a:endParaRPr/>
          </a:p>
        </p:txBody>
      </p:sp>
      <p:sp>
        <p:nvSpPr>
          <p:cNvPr id="226" name="Google Shape;226;p6"/>
          <p:cNvSpPr txBox="1"/>
          <p:nvPr/>
        </p:nvSpPr>
        <p:spPr>
          <a:xfrm>
            <a:off x="1273461" y="2304058"/>
            <a:ext cx="101079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Used to define study areas and analyze changes at national, regional, or local scales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Sources: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OpenStreetMap, GADM, UN datasets, </a:t>
            </a:r>
            <a:b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https://data.humdata.org/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9144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27" name="Google Shape;227;p6"/>
          <p:cNvSpPr/>
          <p:nvPr/>
        </p:nvSpPr>
        <p:spPr>
          <a:xfrm>
            <a:off x="1273335" y="3766956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2)    Land use &amp; land cover (LULC) data</a:t>
            </a:r>
            <a:endParaRPr/>
          </a:p>
        </p:txBody>
      </p:sp>
      <p:sp>
        <p:nvSpPr>
          <p:cNvPr id="228" name="Google Shape;228;p6"/>
          <p:cNvSpPr txBox="1"/>
          <p:nvPr/>
        </p:nvSpPr>
        <p:spPr>
          <a:xfrm>
            <a:off x="1271210" y="4748591"/>
            <a:ext cx="914158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differentiate natural vegetation vs. agricultural fields vs. urban areas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Sources: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ESA WorldCover, Copernicus Land Monitoring, MODIS LULC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types of ancillary data</a:t>
            </a:r>
            <a:endParaRPr/>
          </a:p>
        </p:txBody>
      </p:sp>
      <p:pic>
        <p:nvPicPr>
          <p:cNvPr id="235" name="Google Shape;235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7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38" name="Google Shape;238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7"/>
          <p:cNvSpPr/>
          <p:nvPr/>
        </p:nvSpPr>
        <p:spPr>
          <a:xfrm>
            <a:off x="1273336" y="1384195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3)    Infrastructure data (roads, buildings, etc.)</a:t>
            </a:r>
            <a:endParaRPr/>
          </a:p>
        </p:txBody>
      </p:sp>
      <p:sp>
        <p:nvSpPr>
          <p:cNvPr id="240" name="Google Shape;240;p7"/>
          <p:cNvSpPr txBox="1"/>
          <p:nvPr/>
        </p:nvSpPr>
        <p:spPr>
          <a:xfrm>
            <a:off x="1273461" y="2304058"/>
            <a:ext cx="10107989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Essential for understanding urbani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ation, accessibility, and human impact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Sources: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OpenStreetMap, Global Roads Inventory Project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41" name="Google Shape;241;p7"/>
          <p:cNvSpPr/>
          <p:nvPr/>
        </p:nvSpPr>
        <p:spPr>
          <a:xfrm>
            <a:off x="1273335" y="3766956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4)    Field &amp; </a:t>
            </a:r>
            <a:r>
              <a:rPr lang="en-US" sz="2400" i="1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 situ</a:t>
            </a: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 data</a:t>
            </a:r>
            <a:endParaRPr/>
          </a:p>
        </p:txBody>
      </p:sp>
      <p:sp>
        <p:nvSpPr>
          <p:cNvPr id="242" name="Google Shape;242;p7"/>
          <p:cNvSpPr txBox="1"/>
          <p:nvPr/>
        </p:nvSpPr>
        <p:spPr>
          <a:xfrm>
            <a:off x="1271210" y="4748591"/>
            <a:ext cx="91416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Ground-based measurements help validate satellite results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Examples: GPS-based vegetation surveys, soil samples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Sources: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Locally collected field data, scientific research initiatives</a:t>
            </a: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challenges of ancillary data</a:t>
            </a:r>
            <a:endParaRPr/>
          </a:p>
        </p:txBody>
      </p:sp>
      <p:pic>
        <p:nvPicPr>
          <p:cNvPr id="249" name="Google Shape;249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8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252" name="Google Shape;252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8"/>
          <p:cNvSpPr/>
          <p:nvPr/>
        </p:nvSpPr>
        <p:spPr>
          <a:xfrm>
            <a:off x="1273336" y="105762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1)    Data quality &amp; resolution issues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4" name="Google Shape;254;p8"/>
          <p:cNvSpPr txBox="1"/>
          <p:nvPr/>
        </p:nvSpPr>
        <p:spPr>
          <a:xfrm>
            <a:off x="1273461" y="1820248"/>
            <a:ext cx="101079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Low-resolution land cover maps may not align with high-resolution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atellite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ata</a:t>
            </a:r>
            <a:endParaRPr/>
          </a:p>
        </p:txBody>
      </p:sp>
      <p:sp>
        <p:nvSpPr>
          <p:cNvPr id="255" name="Google Shape;255;p8"/>
          <p:cNvSpPr/>
          <p:nvPr/>
        </p:nvSpPr>
        <p:spPr>
          <a:xfrm>
            <a:off x="1255192" y="2279242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2)    Inconsistent or outdated data</a:t>
            </a:r>
            <a:endParaRPr/>
          </a:p>
        </p:txBody>
      </p:sp>
      <p:sp>
        <p:nvSpPr>
          <p:cNvPr id="256" name="Google Shape;256;p8"/>
          <p:cNvSpPr txBox="1"/>
          <p:nvPr/>
        </p:nvSpPr>
        <p:spPr>
          <a:xfrm>
            <a:off x="1271210" y="3121782"/>
            <a:ext cx="91415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Administrative boundaries and infrastructure change over time.</a:t>
            </a:r>
            <a:endParaRPr sz="18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7" name="Google Shape;257;p8"/>
          <p:cNvSpPr/>
          <p:nvPr/>
        </p:nvSpPr>
        <p:spPr>
          <a:xfrm>
            <a:off x="1255192" y="3585527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3)    Projection &amp; format compatibility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58" name="Google Shape;258;p8"/>
          <p:cNvSpPr txBox="1"/>
          <p:nvPr/>
        </p:nvSpPr>
        <p:spPr>
          <a:xfrm>
            <a:off x="1255317" y="4438867"/>
            <a:ext cx="101079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 often comes in different coordinate systems (WGS84 vs. UTM)</a:t>
            </a:r>
            <a:endParaRPr/>
          </a:p>
        </p:txBody>
      </p:sp>
      <p:sp>
        <p:nvSpPr>
          <p:cNvPr id="259" name="Google Shape;259;p8"/>
          <p:cNvSpPr/>
          <p:nvPr/>
        </p:nvSpPr>
        <p:spPr>
          <a:xfrm>
            <a:off x="1273334" y="4897860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4)    Ethical and privacy concerns</a:t>
            </a:r>
            <a:endParaRPr/>
          </a:p>
        </p:txBody>
      </p:sp>
      <p:sp>
        <p:nvSpPr>
          <p:cNvPr id="260" name="Google Shape;260;p8"/>
          <p:cNvSpPr txBox="1"/>
          <p:nvPr/>
        </p:nvSpPr>
        <p:spPr>
          <a:xfrm>
            <a:off x="1253066" y="5698068"/>
            <a:ext cx="1113729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Some datasets require permissions, payments or are only accessible for government bodies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9"/>
          <p:cNvSpPr txBox="1"/>
          <p:nvPr/>
        </p:nvSpPr>
        <p:spPr>
          <a:xfrm>
            <a:off x="2174225" y="-26306"/>
            <a:ext cx="8520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Best practices for integrating ancillary data</a:t>
            </a:r>
            <a:endParaRPr/>
          </a:p>
        </p:txBody>
      </p:sp>
      <p:pic>
        <p:nvPicPr>
          <p:cNvPr id="267" name="Google Shape;267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9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E1b Selecting Data for a Remote Sensing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270" name="Google Shape;270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9"/>
          <p:cNvSpPr txBox="1"/>
          <p:nvPr/>
        </p:nvSpPr>
        <p:spPr>
          <a:xfrm>
            <a:off x="1990876" y="1537305"/>
            <a:ext cx="9510484" cy="37856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Always check metadata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resolution, date, and projection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Align spatial projections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Ensure all layers use the same coordinate system.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Cross-check multiple sources 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Avoid relying on a single dataset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authoritative data providers 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Prefer official datasets over crowd-sourced data (when possible)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Document data sources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ensure reproducibility in case studies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Microsoft Office PowerPoint</Application>
  <PresentationFormat>Breitbild</PresentationFormat>
  <Paragraphs>164</Paragraphs>
  <Slides>15</Slides>
  <Notes>15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1" baseType="lpstr">
      <vt:lpstr>Arial Narrow</vt:lpstr>
      <vt:lpstr>Calibri</vt:lpstr>
      <vt:lpstr>Open Sans Light</vt:lpstr>
      <vt:lpstr>Noto Sans Symbols</vt:lpstr>
      <vt:lpstr>Arial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2026-04-15T13:34:14Z</dcterms:modified>
</cp:coreProperties>
</file>